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1B60"/>
    <a:srgbClr val="153980"/>
    <a:srgbClr val="009EDD"/>
    <a:srgbClr val="00B88A"/>
    <a:srgbClr val="CCCCCC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23"/>
    <p:restoredTop sz="94720"/>
  </p:normalViewPr>
  <p:slideViewPr>
    <p:cSldViewPr snapToGrid="0">
      <p:cViewPr varScale="1">
        <p:scale>
          <a:sx n="66" d="100"/>
          <a:sy n="66" d="100"/>
        </p:scale>
        <p:origin x="1038" y="90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3C33C-7708-334D-B5EA-3257A3A3D952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DB8ED-970F-3A42-8805-B2583B85832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42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DB8ED-970F-3A42-8805-B2583B8583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907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F49B-9324-9E4F-A4B7-93186F5DFBC3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DE74-AC75-424C-90DD-7326432CC28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07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F49B-9324-9E4F-A4B7-93186F5DFBC3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DE74-AC75-424C-90DD-7326432CC28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209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F49B-9324-9E4F-A4B7-93186F5DFBC3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DE74-AC75-424C-90DD-7326432CC28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9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F49B-9324-9E4F-A4B7-93186F5DFBC3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DE74-AC75-424C-90DD-7326432CC28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92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F49B-9324-9E4F-A4B7-93186F5DFBC3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DE74-AC75-424C-90DD-7326432CC28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31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F49B-9324-9E4F-A4B7-93186F5DFBC3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DE74-AC75-424C-90DD-7326432CC28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65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F49B-9324-9E4F-A4B7-93186F5DFBC3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DE74-AC75-424C-90DD-7326432CC28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5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F49B-9324-9E4F-A4B7-93186F5DFBC3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DE74-AC75-424C-90DD-7326432CC28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47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F49B-9324-9E4F-A4B7-93186F5DFBC3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DE74-AC75-424C-90DD-7326432CC28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15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F49B-9324-9E4F-A4B7-93186F5DFBC3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DE74-AC75-424C-90DD-7326432CC28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70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F49B-9324-9E4F-A4B7-93186F5DFBC3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DE74-AC75-424C-90DD-7326432CC28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86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ECF49B-9324-9E4F-A4B7-93186F5DFBC3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BDDE74-AC75-424C-90DD-7326432CC28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1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9.png"/><Relationship Id="rId3" Type="http://schemas.openxmlformats.org/officeDocument/2006/relationships/hyperlink" Target="https://antibioresistance.fr/index.php/nos-partenaires/en-region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D5F5EEFA-9042-1975-2B3B-BE0AF6DA498E}"/>
              </a:ext>
            </a:extLst>
          </p:cNvPr>
          <p:cNvSpPr/>
          <p:nvPr/>
        </p:nvSpPr>
        <p:spPr>
          <a:xfrm>
            <a:off x="346852" y="1689366"/>
            <a:ext cx="1209915" cy="8041278"/>
          </a:xfrm>
          <a:prstGeom prst="roundRect">
            <a:avLst>
              <a:gd name="adj" fmla="val 8143"/>
            </a:avLst>
          </a:prstGeom>
          <a:solidFill>
            <a:srgbClr val="00B88A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>
                <a:tab pos="360045" algn="l"/>
              </a:tabLst>
              <a:defRPr/>
            </a:pPr>
            <a:endParaRPr kumimoji="0" lang="fr-FR" sz="1200" u="none" strike="noStrike" kern="1200" cap="none" spc="-4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Medium" pitchFamily="2" charset="77"/>
              <a:cs typeface="Tahoma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48FEFDF-790B-281C-3173-8D6513A3390F}"/>
              </a:ext>
            </a:extLst>
          </p:cNvPr>
          <p:cNvSpPr/>
          <p:nvPr/>
        </p:nvSpPr>
        <p:spPr>
          <a:xfrm>
            <a:off x="1630552" y="1716457"/>
            <a:ext cx="5675258" cy="3328410"/>
          </a:xfrm>
          <a:prstGeom prst="roundRect">
            <a:avLst>
              <a:gd name="adj" fmla="val 1777"/>
            </a:avLst>
          </a:prstGeom>
          <a:solidFill>
            <a:srgbClr val="009EDD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lnSpc>
                <a:spcPct val="114000"/>
              </a:lnSpc>
              <a:buClr>
                <a:srgbClr val="153980"/>
              </a:buClr>
              <a:buFont typeface="System Font Regular"/>
              <a:buChar char="▸"/>
            </a:pPr>
            <a:endParaRPr lang="fr-FR" sz="1100" dirty="0">
              <a:solidFill>
                <a:schemeClr val="tx1"/>
              </a:solidFill>
              <a:latin typeface="Nunito" pitchFamily="2" charset="77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8B405CC8-3E15-8A0B-76A1-7226A6FE3ADF}"/>
              </a:ext>
            </a:extLst>
          </p:cNvPr>
          <p:cNvSpPr/>
          <p:nvPr/>
        </p:nvSpPr>
        <p:spPr>
          <a:xfrm>
            <a:off x="1633210" y="1687383"/>
            <a:ext cx="5675259" cy="623197"/>
          </a:xfrm>
          <a:prstGeom prst="roundRect">
            <a:avLst>
              <a:gd name="adj" fmla="val 25394"/>
            </a:avLst>
          </a:prstGeom>
          <a:solidFill>
            <a:srgbClr val="009E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>
                <a:tab pos="360045" algn="l"/>
              </a:tabLst>
              <a:defRPr/>
            </a:pPr>
            <a:r>
              <a:rPr kumimoji="0" lang="fr-FR" sz="1400" u="none" strike="noStrike" kern="1200" cap="none" spc="-4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Medium" pitchFamily="2" charset="77"/>
                <a:cs typeface="Tahoma"/>
              </a:rPr>
              <a:t>Pourquoi un programme de bon usage des antibiotiques et de prévention des infections en EHPAD ?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C57A94B-CC07-17CC-0CB0-EAF450FF13B2}"/>
              </a:ext>
            </a:extLst>
          </p:cNvPr>
          <p:cNvSpPr/>
          <p:nvPr/>
        </p:nvSpPr>
        <p:spPr>
          <a:xfrm>
            <a:off x="2131328" y="193295"/>
            <a:ext cx="5165564" cy="783601"/>
          </a:xfrm>
          <a:prstGeom prst="roundRect">
            <a:avLst/>
          </a:prstGeom>
          <a:solidFill>
            <a:srgbClr val="1539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buNone/>
            </a:pPr>
            <a:r>
              <a:rPr lang="fr-FR" b="1" dirty="0">
                <a:solidFill>
                  <a:schemeClr val="bg1"/>
                </a:solidFill>
                <a:latin typeface="Nunito" pitchFamily="2" charset="77"/>
                <a:ea typeface="DengXian" panose="02010600030101010101" pitchFamily="2" charset="-122"/>
              </a:rPr>
              <a:t>Programme de bon usage des antibiotiques et de prévention des infections </a:t>
            </a:r>
            <a:r>
              <a:rPr lang="fr-FR" b="1" dirty="0">
                <a:solidFill>
                  <a:srgbClr val="EB1B60"/>
                </a:solidFill>
                <a:effectLst/>
                <a:latin typeface="Nunito" pitchFamily="2" charset="77"/>
                <a:ea typeface="DengXian" panose="02010600030101010101" pitchFamily="2" charset="-122"/>
              </a:rPr>
              <a:t>| EHPAD</a:t>
            </a:r>
            <a:endParaRPr lang="x-none" b="1" dirty="0">
              <a:solidFill>
                <a:srgbClr val="EB1B60"/>
              </a:solidFill>
              <a:effectLst/>
              <a:latin typeface="Nunito" pitchFamily="2" charset="77"/>
              <a:ea typeface="DengXian" panose="02010600030101010101" pitchFamily="2" charset="-12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E37634-B035-5910-EAC2-3AABE40CE069}"/>
              </a:ext>
            </a:extLst>
          </p:cNvPr>
          <p:cNvSpPr/>
          <p:nvPr/>
        </p:nvSpPr>
        <p:spPr>
          <a:xfrm>
            <a:off x="275510" y="1071470"/>
            <a:ext cx="7008653" cy="484857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  <a:spcAft>
                <a:spcPts val="200"/>
              </a:spcAft>
              <a:buClr>
                <a:schemeClr val="tx1"/>
              </a:buClr>
            </a:pPr>
            <a:r>
              <a:rPr lang="fr-FR" sz="1100" noProof="0" dirty="0">
                <a:solidFill>
                  <a:schemeClr val="tx1"/>
                </a:solidFill>
                <a:latin typeface="Nunito" pitchFamily="2" charset="77"/>
                <a:cs typeface="Plus Jakarta Sans" pitchFamily="2" charset="77"/>
              </a:rPr>
              <a:t>L’EHPAD </a:t>
            </a:r>
            <a:r>
              <a:rPr lang="fr-FR" sz="1100" noProof="0" dirty="0">
                <a:solidFill>
                  <a:schemeClr val="tx1"/>
                </a:solidFill>
                <a:highlight>
                  <a:srgbClr val="FFFF00"/>
                </a:highlight>
                <a:latin typeface="Nunito" pitchFamily="2" charset="77"/>
                <a:cs typeface="Plus Jakarta Sans" pitchFamily="2" charset="77"/>
              </a:rPr>
              <a:t>………………….</a:t>
            </a:r>
            <a:r>
              <a:rPr lang="fr-FR" sz="1100" noProof="0" dirty="0">
                <a:solidFill>
                  <a:schemeClr val="tx1"/>
                </a:solidFill>
                <a:latin typeface="Nunito" pitchFamily="2" charset="77"/>
                <a:cs typeface="Plus Jakarta Sans" pitchFamily="2" charset="77"/>
              </a:rPr>
              <a:t>  Participe au programme de lutte contre l’antibiorésistance PAPRICA, en lien avec le </a:t>
            </a:r>
            <a:r>
              <a:rPr lang="fr-FR" sz="1100" noProof="0" dirty="0" err="1">
                <a:solidFill>
                  <a:schemeClr val="tx1"/>
                </a:solidFill>
                <a:latin typeface="Nunito" pitchFamily="2" charset="77"/>
                <a:cs typeface="Plus Jakarta Sans" pitchFamily="2" charset="77"/>
              </a:rPr>
              <a:t>CRAtb</a:t>
            </a:r>
            <a:r>
              <a:rPr lang="fr-FR" sz="1100" noProof="0" dirty="0">
                <a:solidFill>
                  <a:schemeClr val="tx1"/>
                </a:solidFill>
                <a:latin typeface="Nunito" pitchFamily="2" charset="77"/>
                <a:cs typeface="Plus Jakarta Sans" pitchFamily="2" charset="77"/>
              </a:rPr>
              <a:t> (</a:t>
            </a:r>
            <a:r>
              <a:rPr lang="fr-FR" sz="1100" noProof="0" dirty="0" err="1">
                <a:solidFill>
                  <a:schemeClr val="tx1"/>
                </a:solidFill>
                <a:latin typeface="Nunito" pitchFamily="2" charset="77"/>
                <a:cs typeface="Plus Jakarta Sans" pitchFamily="2" charset="77"/>
              </a:rPr>
              <a:t>Centr</a:t>
            </a:r>
            <a:r>
              <a:rPr lang="fr-FR" sz="1100" dirty="0">
                <a:solidFill>
                  <a:schemeClr val="tx1"/>
                </a:solidFill>
                <a:latin typeface="Nunito" pitchFamily="2" charset="77"/>
                <a:cs typeface="Plus Jakarta Sans" pitchFamily="2" charset="77"/>
              </a:rPr>
              <a:t>e Régional en Antibiothérapie)</a:t>
            </a:r>
            <a:r>
              <a:rPr lang="fr-FR" sz="1100" noProof="0" dirty="0">
                <a:solidFill>
                  <a:schemeClr val="tx1"/>
                </a:solidFill>
                <a:latin typeface="Nunito" pitchFamily="2" charset="77"/>
                <a:cs typeface="Plus Jakarta Sans" pitchFamily="2" charset="77"/>
              </a:rPr>
              <a:t> / l’EMA (Equipe multidisciplinaire en Antibiothérapie) </a:t>
            </a:r>
            <a:r>
              <a:rPr lang="fr-FR" sz="1100" noProof="0" dirty="0">
                <a:solidFill>
                  <a:schemeClr val="tx1"/>
                </a:solidFill>
                <a:highlight>
                  <a:srgbClr val="FFFF00"/>
                </a:highlight>
                <a:latin typeface="Nunito" pitchFamily="2" charset="77"/>
                <a:cs typeface="Plus Jakarta Sans" pitchFamily="2" charset="77"/>
              </a:rPr>
              <a:t>………………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380D889-CB47-EF53-9CE8-FDB157C2BE6C}"/>
              </a:ext>
            </a:extLst>
          </p:cNvPr>
          <p:cNvSpPr/>
          <p:nvPr/>
        </p:nvSpPr>
        <p:spPr>
          <a:xfrm rot="5400000">
            <a:off x="7110558" y="9889895"/>
            <a:ext cx="219843" cy="119850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>
              <a:lnSpc>
                <a:spcPct val="114000"/>
              </a:lnSpc>
              <a:buClr>
                <a:schemeClr val="tx1"/>
              </a:buClr>
            </a:pPr>
            <a:r>
              <a:rPr lang="fr-FR" sz="800" noProof="0" dirty="0">
                <a:solidFill>
                  <a:schemeClr val="tx1"/>
                </a:solidFill>
                <a:latin typeface="Nunito" pitchFamily="2" charset="77"/>
                <a:cs typeface="Plus Jakarta Sans" pitchFamily="2" charset="77"/>
              </a:rPr>
              <a:t>Décembre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6EB172-6622-F403-DB12-09C4E47550A7}"/>
              </a:ext>
            </a:extLst>
          </p:cNvPr>
          <p:cNvSpPr txBox="1"/>
          <p:nvPr/>
        </p:nvSpPr>
        <p:spPr>
          <a:xfrm>
            <a:off x="1631605" y="2358585"/>
            <a:ext cx="5675258" cy="2607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>
                <a:srgbClr val="153980"/>
              </a:buClr>
              <a:buSzTx/>
              <a:buFont typeface="System Font Regular"/>
              <a:buChar char="▸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77"/>
                <a:ea typeface="+mn-ea"/>
                <a:cs typeface="+mn-cs"/>
              </a:rPr>
              <a:t>1 résident sur 2 en moyenne reçoit un antibiotique (ATB) chaque année.</a:t>
            </a:r>
          </a:p>
          <a:p>
            <a:pPr marL="171450" marR="0" lvl="0" indent="-17145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153980"/>
              </a:buClr>
              <a:buSzTx/>
              <a:buFont typeface="System Font Regular"/>
              <a:buChar char="▸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77"/>
                <a:ea typeface="+mn-ea"/>
                <a:cs typeface="+mn-cs"/>
              </a:rPr>
              <a:t>Environ </a:t>
            </a: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77"/>
                <a:ea typeface="+mn-ea"/>
                <a:cs typeface="+mn-cs"/>
              </a:rPr>
              <a:t>40% à 75% de ces ATB 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77"/>
                <a:ea typeface="+mn-ea"/>
                <a:cs typeface="+mn-cs"/>
              </a:rPr>
              <a:t>sont </a:t>
            </a: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77"/>
                <a:ea typeface="+mn-ea"/>
                <a:cs typeface="+mn-cs"/>
              </a:rPr>
              <a:t>inappropriés</a:t>
            </a:r>
            <a:r>
              <a:rPr kumimoji="0" lang="fr-FR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77"/>
                <a:ea typeface="+mn-ea"/>
                <a:cs typeface="+mn-cs"/>
              </a:rPr>
              <a:t>,</a:t>
            </a:r>
            <a:r>
              <a:rPr lang="fr-FR" sz="1100" dirty="0">
                <a:solidFill>
                  <a:prstClr val="black"/>
                </a:solidFill>
                <a:latin typeface="Nunito" pitchFamily="2" charset="77"/>
              </a:rPr>
              <a:t> notamment en cas :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" pitchFamily="2" charset="77"/>
              <a:ea typeface="+mn-ea"/>
              <a:cs typeface="+mn-cs"/>
            </a:endParaRPr>
          </a:p>
          <a:p>
            <a:pPr marL="345600" marR="0" lvl="1" indent="-17145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buClr>
                <a:srgbClr val="15398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fr-FR" sz="1100" dirty="0">
                <a:solidFill>
                  <a:prstClr val="black"/>
                </a:solidFill>
                <a:latin typeface="Nunito" pitchFamily="2" charset="77"/>
              </a:rPr>
              <a:t>Du traitement des </a:t>
            </a:r>
            <a:r>
              <a:rPr lang="fr-FR" sz="1100" b="1" dirty="0">
                <a:solidFill>
                  <a:prstClr val="black"/>
                </a:solidFill>
                <a:latin typeface="Nunito" pitchFamily="2" charset="77"/>
              </a:rPr>
              <a:t>colonisations</a:t>
            </a:r>
            <a:r>
              <a:rPr lang="fr-FR" sz="1100" dirty="0">
                <a:solidFill>
                  <a:prstClr val="black"/>
                </a:solidFill>
                <a:latin typeface="Nunito" pitchFamily="2" charset="77"/>
              </a:rPr>
              <a:t> (notamment urinaires) ;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" pitchFamily="2" charset="77"/>
              <a:ea typeface="+mn-ea"/>
              <a:cs typeface="+mn-cs"/>
            </a:endParaRPr>
          </a:p>
          <a:p>
            <a:pPr marL="345600" lvl="1" indent="-171450">
              <a:lnSpc>
                <a:spcPct val="114000"/>
              </a:lnSpc>
              <a:buClr>
                <a:srgbClr val="153980"/>
              </a:buClr>
              <a:buFont typeface="Wingdings" pitchFamily="2" charset="2"/>
              <a:buChar char="§"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77"/>
                <a:ea typeface="+mn-ea"/>
                <a:cs typeface="+mn-cs"/>
              </a:rPr>
              <a:t>De </a:t>
            </a: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77"/>
                <a:ea typeface="+mn-ea"/>
                <a:cs typeface="+mn-cs"/>
              </a:rPr>
              <a:t>prophylaxie</a:t>
            </a:r>
            <a:r>
              <a:rPr lang="fr-FR" sz="1100" dirty="0">
                <a:solidFill>
                  <a:prstClr val="black"/>
                </a:solidFill>
                <a:latin typeface="Nunito" pitchFamily="2" charset="77"/>
              </a:rPr>
              <a:t> (notamment à visée urinaire) au long cours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77"/>
                <a:ea typeface="+mn-ea"/>
                <a:cs typeface="+mn-cs"/>
              </a:rPr>
              <a:t> ;</a:t>
            </a:r>
          </a:p>
          <a:p>
            <a:pPr marL="345600" marR="0" lvl="1" indent="-17145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>
                <a:srgbClr val="15398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fr-FR" sz="1100" dirty="0">
                <a:solidFill>
                  <a:prstClr val="black"/>
                </a:solidFill>
                <a:latin typeface="Nunito" pitchFamily="2" charset="77"/>
              </a:rPr>
              <a:t>Du traitement d’</a:t>
            </a:r>
            <a:r>
              <a:rPr lang="fr-FR" sz="1100" b="1" dirty="0">
                <a:solidFill>
                  <a:prstClr val="black"/>
                </a:solidFill>
                <a:latin typeface="Nunito" pitchFamily="2" charset="77"/>
              </a:rPr>
              <a:t>infections respiratoires </a:t>
            </a:r>
            <a:r>
              <a:rPr lang="fr-FR" sz="1100" dirty="0">
                <a:solidFill>
                  <a:prstClr val="black"/>
                </a:solidFill>
                <a:latin typeface="Nunito" pitchFamily="2" charset="77"/>
              </a:rPr>
              <a:t>pouvant être </a:t>
            </a:r>
            <a:r>
              <a:rPr lang="fr-FR" sz="1100" b="1" dirty="0">
                <a:solidFill>
                  <a:prstClr val="black"/>
                </a:solidFill>
                <a:latin typeface="Nunito" pitchFamily="2" charset="77"/>
              </a:rPr>
              <a:t>virales</a:t>
            </a:r>
            <a:r>
              <a:rPr lang="fr-FR" sz="1100" dirty="0">
                <a:solidFill>
                  <a:prstClr val="black"/>
                </a:solidFill>
                <a:latin typeface="Nunito" pitchFamily="2" charset="77"/>
              </a:rPr>
              <a:t>.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" pitchFamily="2" charset="77"/>
              <a:ea typeface="+mn-ea"/>
              <a:cs typeface="+mn-cs"/>
            </a:endParaRPr>
          </a:p>
          <a:p>
            <a:pPr marL="171450" lvl="0" indent="-171450">
              <a:lnSpc>
                <a:spcPct val="114000"/>
              </a:lnSpc>
              <a:buClr>
                <a:srgbClr val="153980"/>
              </a:buClr>
              <a:buFont typeface="System Font Regular"/>
              <a:buChar char="▸"/>
              <a:defRPr/>
            </a:pPr>
            <a:r>
              <a:rPr lang="fr-FR" sz="1100" dirty="0">
                <a:solidFill>
                  <a:prstClr val="black"/>
                </a:solidFill>
                <a:latin typeface="Nunito" pitchFamily="2" charset="77"/>
              </a:rPr>
              <a:t>Bon usage des ATB signifie aussi </a:t>
            </a:r>
            <a:r>
              <a:rPr lang="fr-FR" sz="1100" b="1" dirty="0">
                <a:solidFill>
                  <a:prstClr val="black"/>
                </a:solidFill>
                <a:latin typeface="Nunito" pitchFamily="2" charset="77"/>
              </a:rPr>
              <a:t>bon usage des examens complémentaires</a:t>
            </a:r>
            <a:r>
              <a:rPr lang="fr-FR" sz="1100" dirty="0">
                <a:solidFill>
                  <a:prstClr val="black"/>
                </a:solidFill>
                <a:latin typeface="Nunito" pitchFamily="2" charset="77"/>
              </a:rPr>
              <a:t>.</a:t>
            </a:r>
          </a:p>
          <a:p>
            <a:pPr marL="345600" lvl="1" indent="-171450">
              <a:lnSpc>
                <a:spcPct val="114000"/>
              </a:lnSpc>
              <a:spcAft>
                <a:spcPts val="400"/>
              </a:spcAft>
              <a:buClr>
                <a:srgbClr val="153980"/>
              </a:buClr>
              <a:buFont typeface="Wingdings" pitchFamily="2" charset="2"/>
              <a:buChar char="§"/>
              <a:defRPr/>
            </a:pPr>
            <a:r>
              <a:rPr lang="fr-FR" sz="1100" dirty="0">
                <a:solidFill>
                  <a:prstClr val="black"/>
                </a:solidFill>
                <a:latin typeface="Nunito" pitchFamily="2" charset="77"/>
              </a:rPr>
              <a:t>Un établissement réalisant 100 ECBU par an produit 165 kgCO2 </a:t>
            </a:r>
            <a:r>
              <a:rPr lang="fr-FR" sz="1100" dirty="0" err="1">
                <a:solidFill>
                  <a:prstClr val="black"/>
                </a:solidFill>
                <a:latin typeface="Nunito" pitchFamily="2" charset="77"/>
              </a:rPr>
              <a:t>eq</a:t>
            </a:r>
            <a:r>
              <a:rPr lang="fr-FR" sz="1100" dirty="0">
                <a:solidFill>
                  <a:prstClr val="black"/>
                </a:solidFill>
                <a:latin typeface="Nunito" pitchFamily="2" charset="77"/>
              </a:rPr>
              <a:t>, soit un trajet Paris-Nice en voiture.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" pitchFamily="2" charset="77"/>
              <a:ea typeface="+mn-ea"/>
              <a:cs typeface="+mn-cs"/>
            </a:endParaRPr>
          </a:p>
          <a:p>
            <a:pPr marL="171450" lvl="0" indent="-171450">
              <a:lnSpc>
                <a:spcPct val="114000"/>
              </a:lnSpc>
              <a:spcAft>
                <a:spcPts val="400"/>
              </a:spcAft>
              <a:buClr>
                <a:srgbClr val="153980"/>
              </a:buClr>
              <a:buFont typeface="System Font Regular"/>
              <a:buChar char="▸"/>
              <a:defRPr/>
            </a:pPr>
            <a:r>
              <a:rPr lang="fr-FR" sz="1100" dirty="0">
                <a:solidFill>
                  <a:prstClr val="black"/>
                </a:solidFill>
                <a:latin typeface="Nunito" pitchFamily="2" charset="77"/>
              </a:rPr>
              <a:t>La prévention des épidémies (gestes barrières, vaccination…) permet de limiter la transmission des infections et donc le recours aux ATB. </a:t>
            </a:r>
          </a:p>
          <a:p>
            <a:pPr marL="171450" lvl="0" indent="-171450">
              <a:lnSpc>
                <a:spcPct val="114000"/>
              </a:lnSpc>
              <a:buClr>
                <a:srgbClr val="153980"/>
              </a:buClr>
              <a:buFont typeface="System Font Regular"/>
              <a:buChar char="▸"/>
              <a:defRPr/>
            </a:pPr>
            <a:r>
              <a:rPr lang="fr-FR" sz="1100" dirty="0">
                <a:solidFill>
                  <a:prstClr val="black"/>
                </a:solidFill>
                <a:latin typeface="Nunito" pitchFamily="2" charset="77"/>
              </a:rPr>
              <a:t>Une bonne communication inter professionnelle fait gagner du temps et sécurise la prise en charge du résident.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7A1D33FC-47A9-E471-8879-3E912BEC83BA}"/>
              </a:ext>
            </a:extLst>
          </p:cNvPr>
          <p:cNvSpPr/>
          <p:nvPr/>
        </p:nvSpPr>
        <p:spPr>
          <a:xfrm>
            <a:off x="1626063" y="5571435"/>
            <a:ext cx="5679748" cy="4667834"/>
          </a:xfrm>
          <a:prstGeom prst="roundRect">
            <a:avLst>
              <a:gd name="adj" fmla="val 1777"/>
            </a:avLst>
          </a:prstGeom>
          <a:solidFill>
            <a:srgbClr val="EB1B6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lnSpc>
                <a:spcPct val="114000"/>
              </a:lnSpc>
              <a:buClr>
                <a:srgbClr val="153980"/>
              </a:buClr>
              <a:buFont typeface="System Font Regular"/>
              <a:buChar char="▸"/>
            </a:pPr>
            <a:endParaRPr lang="fr-FR" sz="1100" dirty="0">
              <a:solidFill>
                <a:schemeClr val="tx1"/>
              </a:solidFill>
              <a:latin typeface="Nunito" pitchFamily="2" charset="77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99ED9D49-9306-B521-03B9-6FCA00B3AB7D}"/>
              </a:ext>
            </a:extLst>
          </p:cNvPr>
          <p:cNvSpPr/>
          <p:nvPr/>
        </p:nvSpPr>
        <p:spPr>
          <a:xfrm>
            <a:off x="1634981" y="5232334"/>
            <a:ext cx="5679750" cy="548389"/>
          </a:xfrm>
          <a:prstGeom prst="roundRect">
            <a:avLst>
              <a:gd name="adj" fmla="val 25394"/>
            </a:avLst>
          </a:prstGeom>
          <a:solidFill>
            <a:srgbClr val="EB1B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>
                <a:tab pos="360045" algn="l"/>
              </a:tabLst>
              <a:defRPr/>
            </a:pPr>
            <a:r>
              <a:rPr kumimoji="0" lang="fr-FR" sz="1400" u="none" strike="noStrike" kern="1200" cap="none" spc="-4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Medium" pitchFamily="2" charset="77"/>
                <a:cs typeface="Tahoma"/>
              </a:rPr>
              <a:t>En pratique : quelques messages clés pour contribuer à la lutte contre l’</a:t>
            </a:r>
            <a:r>
              <a:rPr kumimoji="0" lang="fr-FR" sz="1400" u="none" strike="noStrike" kern="1200" cap="none" spc="-45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Medium" pitchFamily="2" charset="77"/>
                <a:cs typeface="Tahoma"/>
              </a:rPr>
              <a:t>antibiorésistance</a:t>
            </a:r>
            <a:r>
              <a:rPr kumimoji="0" lang="fr-FR" sz="1400" u="none" strike="noStrike" kern="1200" cap="none" spc="-45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Medium" pitchFamily="2" charset="77"/>
                <a:cs typeface="Tahoma"/>
              </a:rPr>
              <a:t> en EHPAD :</a:t>
            </a:r>
            <a:endParaRPr kumimoji="0" lang="fr-FR" sz="1400" u="none" strike="noStrike" kern="1200" cap="none" spc="-4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Medium" pitchFamily="2" charset="77"/>
              <a:cs typeface="Tahoma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597BD3-9199-1359-7FC9-45F46B51BF81}"/>
              </a:ext>
            </a:extLst>
          </p:cNvPr>
          <p:cNvSpPr txBox="1"/>
          <p:nvPr/>
        </p:nvSpPr>
        <p:spPr>
          <a:xfrm>
            <a:off x="1627831" y="5834600"/>
            <a:ext cx="5686900" cy="1359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ct val="114000"/>
              </a:lnSpc>
              <a:spcAft>
                <a:spcPts val="300"/>
              </a:spcAft>
              <a:buClr>
                <a:srgbClr val="153980"/>
              </a:buClr>
              <a:buFont typeface="System Font Regular"/>
              <a:buChar char="▸"/>
              <a:defRPr/>
            </a:pPr>
            <a:r>
              <a:rPr lang="fr-FR" sz="1100" dirty="0">
                <a:solidFill>
                  <a:prstClr val="black"/>
                </a:solidFill>
                <a:latin typeface="Nunito" pitchFamily="2" charset="77"/>
              </a:rPr>
              <a:t>Pour un avis spécialisé, se rapprocher des équipes d’infectiologues locales. Si vous n’avez pas ces contacts, vous rapprocher du </a:t>
            </a:r>
            <a:r>
              <a:rPr lang="fr-FR" sz="1100" dirty="0" err="1">
                <a:solidFill>
                  <a:prstClr val="black"/>
                </a:solidFill>
                <a:latin typeface="Nunito" pitchFamily="2" charset="77"/>
              </a:rPr>
              <a:t>CRAtb</a:t>
            </a:r>
            <a:r>
              <a:rPr lang="fr-FR" sz="1100" dirty="0">
                <a:solidFill>
                  <a:prstClr val="black"/>
                </a:solidFill>
                <a:latin typeface="Nunito" pitchFamily="2" charset="77"/>
              </a:rPr>
              <a:t> : </a:t>
            </a:r>
            <a:r>
              <a:rPr lang="fr-FR" sz="1000" dirty="0">
                <a:solidFill>
                  <a:prstClr val="black"/>
                </a:solidFill>
                <a:latin typeface="Nunito" pitchFamily="2" charset="77"/>
                <a:hlinkClick r:id="rId3"/>
              </a:rPr>
              <a:t>https://antibioresistance.fr/index.php/nos-partenaires/en-region</a:t>
            </a:r>
            <a:r>
              <a:rPr lang="fr-FR" sz="1000" dirty="0">
                <a:solidFill>
                  <a:prstClr val="black"/>
                </a:solidFill>
                <a:latin typeface="Nunito" pitchFamily="2" charset="77"/>
              </a:rPr>
              <a:t> ;</a:t>
            </a:r>
          </a:p>
          <a:p>
            <a:pPr marL="171450" lvl="0" indent="-171450">
              <a:lnSpc>
                <a:spcPct val="114000"/>
              </a:lnSpc>
              <a:spcAft>
                <a:spcPts val="300"/>
              </a:spcAft>
              <a:buClr>
                <a:srgbClr val="153980"/>
              </a:buClr>
              <a:buFont typeface="System Font Regular"/>
              <a:buChar char="▸"/>
              <a:defRPr/>
            </a:pPr>
            <a:r>
              <a:rPr lang="fr-FR" sz="1100" dirty="0">
                <a:solidFill>
                  <a:prstClr val="black"/>
                </a:solidFill>
                <a:latin typeface="Nunito" pitchFamily="2" charset="77"/>
              </a:rPr>
              <a:t>Adhérer aux actions et aux outils proposés sur l’EHPAD ;</a:t>
            </a:r>
          </a:p>
          <a:p>
            <a:pPr marL="171450" lvl="0" indent="-171450">
              <a:lnSpc>
                <a:spcPct val="114000"/>
              </a:lnSpc>
              <a:spcAft>
                <a:spcPts val="300"/>
              </a:spcAft>
              <a:buClr>
                <a:srgbClr val="153980"/>
              </a:buClr>
              <a:buFont typeface="System Font Regular"/>
              <a:buChar char="▸"/>
              <a:defRPr/>
            </a:pPr>
            <a:r>
              <a:rPr lang="fr-FR" sz="1100" dirty="0">
                <a:solidFill>
                  <a:prstClr val="black"/>
                </a:solidFill>
                <a:latin typeface="Nunito" pitchFamily="2" charset="77"/>
              </a:rPr>
              <a:t>Faciliter les échanges et la coopération avec le personnel paramédical ;</a:t>
            </a:r>
          </a:p>
          <a:p>
            <a:pPr marL="171450" lvl="0" indent="-171450">
              <a:lnSpc>
                <a:spcPct val="114000"/>
              </a:lnSpc>
              <a:spcAft>
                <a:spcPts val="300"/>
              </a:spcAft>
              <a:buClr>
                <a:srgbClr val="153980"/>
              </a:buClr>
              <a:buFont typeface="System Font Regular"/>
              <a:buChar char="▸"/>
              <a:defRPr/>
            </a:pPr>
            <a:r>
              <a:rPr lang="fr-FR" sz="1200" b="1" u="sng" dirty="0">
                <a:solidFill>
                  <a:srgbClr val="EB1B60"/>
                </a:solidFill>
                <a:latin typeface="Nunito" pitchFamily="2" charset="77"/>
              </a:rPr>
              <a:t>Exemples : 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49EF3CD7-DFB9-867D-88F5-BDA9FD6E939D}"/>
              </a:ext>
            </a:extLst>
          </p:cNvPr>
          <p:cNvSpPr/>
          <p:nvPr/>
        </p:nvSpPr>
        <p:spPr>
          <a:xfrm>
            <a:off x="349510" y="1689366"/>
            <a:ext cx="1209915" cy="621214"/>
          </a:xfrm>
          <a:prstGeom prst="roundRect">
            <a:avLst>
              <a:gd name="adj" fmla="val 25394"/>
            </a:avLst>
          </a:prstGeom>
          <a:solidFill>
            <a:srgbClr val="00B8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>
                <a:tab pos="360045" algn="l"/>
              </a:tabLst>
              <a:defRPr/>
            </a:pPr>
            <a:r>
              <a:rPr kumimoji="0" lang="fr-FR" sz="1200" u="none" strike="noStrike" kern="1200" cap="none" spc="-4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Medium" pitchFamily="2" charset="77"/>
                <a:cs typeface="Tahoma"/>
              </a:rPr>
              <a:t>Quelques chiffres clés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A46F2AD-F5E6-6333-DAA2-5166B77399A5}"/>
              </a:ext>
            </a:extLst>
          </p:cNvPr>
          <p:cNvSpPr txBox="1"/>
          <p:nvPr/>
        </p:nvSpPr>
        <p:spPr>
          <a:xfrm>
            <a:off x="351760" y="7795930"/>
            <a:ext cx="1209915" cy="1786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buClr>
                <a:srgbClr val="153980"/>
              </a:buClr>
              <a:defRPr/>
            </a:pPr>
            <a:r>
              <a:rPr lang="fr-FR" sz="1600" b="1" dirty="0">
                <a:solidFill>
                  <a:prstClr val="black"/>
                </a:solidFill>
                <a:latin typeface="Nunito" pitchFamily="2" charset="77"/>
              </a:rPr>
              <a:t>40-75 %</a:t>
            </a:r>
          </a:p>
          <a:p>
            <a:pPr marR="0" lvl="0" algn="ctr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153980"/>
              </a:buClr>
              <a:buSzTx/>
              <a:tabLst/>
              <a:defRPr/>
            </a:pPr>
            <a:r>
              <a:rPr kumimoji="0" lang="fr-FR" sz="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77"/>
                <a:ea typeface="+mn-ea"/>
                <a:cs typeface="+mn-cs"/>
              </a:rPr>
              <a:t>Des antibiotiques </a:t>
            </a:r>
            <a:r>
              <a:rPr lang="fr-FR" sz="800" dirty="0">
                <a:solidFill>
                  <a:prstClr val="black"/>
                </a:solidFill>
                <a:latin typeface="Nunito" pitchFamily="2" charset="77"/>
              </a:rPr>
              <a:t>sont prescrits de façon inappropriée.</a:t>
            </a:r>
          </a:p>
          <a:p>
            <a:pPr marR="0" lvl="0" algn="ctr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153980"/>
              </a:buClr>
              <a:buSzTx/>
              <a:tabLst/>
              <a:defRPr/>
            </a:pPr>
            <a:r>
              <a:rPr kumimoji="0" lang="fr-FR" sz="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77"/>
                <a:ea typeface="+mn-ea"/>
                <a:cs typeface="+mn-cs"/>
              </a:rPr>
              <a:t>Près de</a:t>
            </a:r>
          </a:p>
          <a:p>
            <a:pPr marR="0" lvl="0" algn="ctr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153980"/>
              </a:buClr>
              <a:buSzTx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77"/>
                <a:ea typeface="+mn-ea"/>
                <a:cs typeface="+mn-cs"/>
              </a:rPr>
              <a:t>50 %</a:t>
            </a:r>
          </a:p>
          <a:p>
            <a:pPr marR="0" lvl="0" algn="ctr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153980"/>
              </a:buClr>
              <a:buSzTx/>
              <a:tabLst/>
              <a:defRPr/>
            </a:pPr>
            <a:r>
              <a:rPr kumimoji="0" lang="fr-FR" sz="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77"/>
                <a:ea typeface="+mn-ea"/>
                <a:cs typeface="+mn-cs"/>
              </a:rPr>
              <a:t>des antibiotiques en EHPAD sont prescrits </a:t>
            </a:r>
            <a:r>
              <a:rPr kumimoji="0" lang="fr-FR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77"/>
                <a:ea typeface="+mn-ea"/>
                <a:cs typeface="+mn-cs"/>
              </a:rPr>
              <a:t>trop longtemps</a:t>
            </a:r>
            <a:r>
              <a:rPr kumimoji="0" lang="fr-FR" sz="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77"/>
                <a:ea typeface="+mn-ea"/>
                <a:cs typeface="+mn-cs"/>
              </a:rPr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BAF7F5A-5BC6-2041-C684-1C467D47E3D9}"/>
              </a:ext>
            </a:extLst>
          </p:cNvPr>
          <p:cNvSpPr txBox="1"/>
          <p:nvPr/>
        </p:nvSpPr>
        <p:spPr>
          <a:xfrm>
            <a:off x="346852" y="3033611"/>
            <a:ext cx="1209915" cy="1886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153980"/>
              </a:buClr>
              <a:buSzTx/>
              <a:tabLst/>
              <a:defRPr/>
            </a:pPr>
            <a:r>
              <a:rPr kumimoji="0" lang="fr-FR" sz="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77"/>
                <a:ea typeface="+mn-ea"/>
                <a:cs typeface="+mn-cs"/>
              </a:rPr>
              <a:t>En </a:t>
            </a:r>
            <a:r>
              <a:rPr kumimoji="0" lang="fr-FR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77"/>
                <a:ea typeface="+mn-ea"/>
                <a:cs typeface="+mn-cs"/>
              </a:rPr>
              <a:t>2050</a:t>
            </a:r>
            <a:r>
              <a:rPr kumimoji="0" lang="fr-FR" sz="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77"/>
                <a:ea typeface="+mn-ea"/>
                <a:cs typeface="+mn-cs"/>
              </a:rPr>
              <a:t>, les infections à bactéries résistantes aux antibiotiques tueront plus que le cancer.</a:t>
            </a:r>
          </a:p>
          <a:p>
            <a:pPr marR="0" lvl="0" algn="ctr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153980"/>
              </a:buClr>
              <a:buSzTx/>
              <a:tabLst/>
              <a:defRPr/>
            </a:pPr>
            <a:r>
              <a:rPr lang="fr-FR" sz="800" dirty="0">
                <a:solidFill>
                  <a:prstClr val="black"/>
                </a:solidFill>
                <a:latin typeface="Nunito" pitchFamily="2" charset="77"/>
              </a:rPr>
              <a:t>Soit</a:t>
            </a:r>
          </a:p>
          <a:p>
            <a:pPr algn="ctr">
              <a:lnSpc>
                <a:spcPct val="114000"/>
              </a:lnSpc>
              <a:buClr>
                <a:srgbClr val="153980"/>
              </a:buClr>
              <a:defRPr/>
            </a:pPr>
            <a:r>
              <a:rPr lang="fr-FR" b="1" dirty="0">
                <a:solidFill>
                  <a:prstClr val="black"/>
                </a:solidFill>
                <a:latin typeface="Nunito" pitchFamily="2" charset="77"/>
              </a:rPr>
              <a:t>1 mort </a:t>
            </a:r>
            <a:r>
              <a:rPr lang="fr-FR" sz="1200" b="1" dirty="0">
                <a:solidFill>
                  <a:prstClr val="black"/>
                </a:solidFill>
                <a:latin typeface="Nunito" pitchFamily="2" charset="77"/>
              </a:rPr>
              <a:t>toutes les </a:t>
            </a:r>
          </a:p>
          <a:p>
            <a:pPr algn="ctr">
              <a:lnSpc>
                <a:spcPct val="114000"/>
              </a:lnSpc>
              <a:buClr>
                <a:srgbClr val="153980"/>
              </a:buClr>
              <a:defRPr/>
            </a:pPr>
            <a:r>
              <a:rPr lang="fr-FR" sz="1500" b="1" dirty="0">
                <a:solidFill>
                  <a:prstClr val="black"/>
                </a:solidFill>
                <a:latin typeface="Nunito" pitchFamily="2" charset="77"/>
              </a:rPr>
              <a:t>3 secondes</a:t>
            </a:r>
          </a:p>
          <a:p>
            <a:pPr lvl="0" algn="ctr">
              <a:lnSpc>
                <a:spcPct val="114000"/>
              </a:lnSpc>
              <a:buClr>
                <a:srgbClr val="153980"/>
              </a:buClr>
              <a:defRPr/>
            </a:pPr>
            <a:r>
              <a:rPr lang="fr-FR" sz="800" dirty="0">
                <a:solidFill>
                  <a:prstClr val="black"/>
                </a:solidFill>
                <a:latin typeface="Nunito" pitchFamily="2" charset="77"/>
              </a:rPr>
              <a:t>dans le monde.</a:t>
            </a:r>
            <a:endParaRPr kumimoji="0" lang="fr-FR" sz="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" pitchFamily="2" charset="77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0B178B1-75AE-C3A3-BBC2-72BB01C79758}"/>
              </a:ext>
            </a:extLst>
          </p:cNvPr>
          <p:cNvSpPr txBox="1"/>
          <p:nvPr/>
        </p:nvSpPr>
        <p:spPr>
          <a:xfrm>
            <a:off x="330038" y="5748312"/>
            <a:ext cx="1272059" cy="1158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153980"/>
              </a:buClr>
              <a:buSzTx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77"/>
                <a:ea typeface="+mn-ea"/>
                <a:cs typeface="+mn-cs"/>
              </a:rPr>
              <a:t>1 ECBU sur 4</a:t>
            </a:r>
          </a:p>
          <a:p>
            <a:pPr marR="0" lvl="0" algn="ctr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153980"/>
              </a:buClr>
              <a:buSzTx/>
              <a:tabLst/>
              <a:defRPr/>
            </a:pPr>
            <a:r>
              <a:rPr kumimoji="0" lang="fr-FR" sz="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77"/>
                <a:ea typeface="+mn-ea"/>
                <a:cs typeface="+mn-cs"/>
              </a:rPr>
              <a:t>est réalisé pour une </a:t>
            </a: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unito" pitchFamily="2" charset="77"/>
                <a:ea typeface="+mn-ea"/>
                <a:cs typeface="+mn-cs"/>
              </a:rPr>
              <a:t>mauvaise raison</a:t>
            </a:r>
            <a:r>
              <a:rPr kumimoji="0" lang="fr-FR" sz="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77"/>
                <a:ea typeface="+mn-ea"/>
                <a:cs typeface="+mn-cs"/>
              </a:rPr>
              <a:t>, entraînant un </a:t>
            </a:r>
            <a:r>
              <a:rPr kumimoji="0" lang="fr-FR" sz="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77"/>
                <a:ea typeface="+mn-ea"/>
                <a:cs typeface="+mn-cs"/>
              </a:rPr>
              <a:t>sur-risque</a:t>
            </a:r>
            <a:r>
              <a:rPr kumimoji="0" lang="fr-FR" sz="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77"/>
                <a:ea typeface="+mn-ea"/>
                <a:cs typeface="+mn-cs"/>
              </a:rPr>
              <a:t> d’antibiothérapie inappropriée et un coût carbone évitable.</a:t>
            </a:r>
          </a:p>
        </p:txBody>
      </p:sp>
      <p:pic>
        <p:nvPicPr>
          <p:cNvPr id="35" name="Picture 34" descr="A blue and pink pill with a red triangle and a red sign&#10;&#10;AI-generated content may be incorrect.">
            <a:extLst>
              <a:ext uri="{FF2B5EF4-FFF2-40B4-BE49-F238E27FC236}">
                <a16:creationId xmlns:a16="http://schemas.microsoft.com/office/drawing/2014/main" id="{8E2A1F70-4401-5862-A671-3A2C9F86B6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846" y="7081613"/>
            <a:ext cx="751445" cy="751445"/>
          </a:xfrm>
          <a:prstGeom prst="rect">
            <a:avLst/>
          </a:prstGeom>
        </p:spPr>
      </p:pic>
      <p:pic>
        <p:nvPicPr>
          <p:cNvPr id="39" name="Picture 38" descr="A blue symbol with black dots&#10;&#10;AI-generated content may be incorrect.">
            <a:extLst>
              <a:ext uri="{FF2B5EF4-FFF2-40B4-BE49-F238E27FC236}">
                <a16:creationId xmlns:a16="http://schemas.microsoft.com/office/drawing/2014/main" id="{6E763888-8B0F-39F4-936D-89389B33C3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958" y="2278488"/>
            <a:ext cx="799699" cy="799699"/>
          </a:xfrm>
          <a:prstGeom prst="rect">
            <a:avLst/>
          </a:prstGeom>
        </p:spPr>
      </p:pic>
      <p:pic>
        <p:nvPicPr>
          <p:cNvPr id="2" name="Image 11">
            <a:extLst>
              <a:ext uri="{FF2B5EF4-FFF2-40B4-BE49-F238E27FC236}">
                <a16:creationId xmlns:a16="http://schemas.microsoft.com/office/drawing/2014/main" id="{6FA06786-45DC-8CBD-0B5E-D7FAFF4FF9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45" y="5246083"/>
            <a:ext cx="401102" cy="4278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FCDDF3-17C3-F6DF-1A9E-40B669AE9C59}"/>
              </a:ext>
            </a:extLst>
          </p:cNvPr>
          <p:cNvSpPr txBox="1"/>
          <p:nvPr/>
        </p:nvSpPr>
        <p:spPr>
          <a:xfrm rot="16200000">
            <a:off x="-3303710" y="6132052"/>
            <a:ext cx="6939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153980"/>
              </a:buClr>
              <a:buSzTx/>
              <a:tabLst/>
              <a:defRPr/>
            </a:pPr>
            <a:r>
              <a:rPr lang="fr-FR" sz="700" u="sng" dirty="0">
                <a:solidFill>
                  <a:prstClr val="black"/>
                </a:solidFill>
                <a:latin typeface="Nunito" pitchFamily="2" charset="77"/>
              </a:rPr>
              <a:t>Sources</a:t>
            </a:r>
            <a:r>
              <a:rPr lang="fr-FR" sz="700" dirty="0">
                <a:solidFill>
                  <a:prstClr val="black"/>
                </a:solidFill>
                <a:latin typeface="Nunito" pitchFamily="2" charset="77"/>
              </a:rPr>
              <a:t> : (1) </a:t>
            </a:r>
            <a:r>
              <a:rPr lang="fr-FR" sz="700" dirty="0" err="1">
                <a:solidFill>
                  <a:prstClr val="black"/>
                </a:solidFill>
                <a:latin typeface="Nunito" pitchFamily="2" charset="77"/>
              </a:rPr>
              <a:t>Strausbaugh</a:t>
            </a:r>
            <a:r>
              <a:rPr lang="fr-FR" sz="700" dirty="0">
                <a:solidFill>
                  <a:prstClr val="black"/>
                </a:solidFill>
                <a:latin typeface="Nunito" pitchFamily="2" charset="77"/>
              </a:rPr>
              <a:t> LJ, </a:t>
            </a:r>
            <a:r>
              <a:rPr lang="fr-FR" sz="700" i="1" dirty="0">
                <a:solidFill>
                  <a:prstClr val="black"/>
                </a:solidFill>
                <a:latin typeface="Nunito" pitchFamily="2" charset="77"/>
              </a:rPr>
              <a:t>et al</a:t>
            </a:r>
            <a:r>
              <a:rPr lang="fr-FR" sz="700" dirty="0">
                <a:solidFill>
                  <a:prstClr val="black"/>
                </a:solidFill>
                <a:latin typeface="Nunito" pitchFamily="2" charset="77"/>
              </a:rPr>
              <a:t>. Infect Control </a:t>
            </a:r>
            <a:r>
              <a:rPr lang="fr-FR" sz="700" dirty="0" err="1">
                <a:solidFill>
                  <a:prstClr val="black"/>
                </a:solidFill>
                <a:latin typeface="Nunito" pitchFamily="2" charset="77"/>
              </a:rPr>
              <a:t>Hosp</a:t>
            </a:r>
            <a:r>
              <a:rPr lang="fr-FR" sz="700" dirty="0">
                <a:solidFill>
                  <a:prstClr val="black"/>
                </a:solidFill>
                <a:latin typeface="Nunito" pitchFamily="2" charset="77"/>
              </a:rPr>
              <a:t> </a:t>
            </a:r>
            <a:r>
              <a:rPr lang="fr-FR" sz="700" dirty="0" err="1">
                <a:solidFill>
                  <a:prstClr val="black"/>
                </a:solidFill>
                <a:latin typeface="Nunito" pitchFamily="2" charset="77"/>
              </a:rPr>
              <a:t>Epidemiol</a:t>
            </a:r>
            <a:r>
              <a:rPr lang="fr-FR" sz="700" dirty="0">
                <a:solidFill>
                  <a:prstClr val="black"/>
                </a:solidFill>
                <a:latin typeface="Nunito" pitchFamily="2" charset="77"/>
              </a:rPr>
              <a:t>. 2000;21:674–7 ; (2) </a:t>
            </a:r>
            <a:r>
              <a:rPr lang="fr-FR" sz="700" dirty="0" err="1">
                <a:solidFill>
                  <a:prstClr val="black"/>
                </a:solidFill>
                <a:latin typeface="Nunito" pitchFamily="2" charset="77"/>
              </a:rPr>
              <a:t>Daneman</a:t>
            </a:r>
            <a:r>
              <a:rPr lang="fr-FR" sz="700" dirty="0">
                <a:solidFill>
                  <a:prstClr val="black"/>
                </a:solidFill>
                <a:latin typeface="Nunito" pitchFamily="2" charset="77"/>
              </a:rPr>
              <a:t> N, </a:t>
            </a:r>
            <a:r>
              <a:rPr lang="fr-FR" sz="700" i="1" dirty="0">
                <a:solidFill>
                  <a:prstClr val="black"/>
                </a:solidFill>
                <a:latin typeface="Nunito" pitchFamily="2" charset="77"/>
              </a:rPr>
              <a:t>et al</a:t>
            </a:r>
            <a:r>
              <a:rPr lang="fr-FR" sz="700" dirty="0">
                <a:solidFill>
                  <a:prstClr val="black"/>
                </a:solidFill>
                <a:latin typeface="Nunito" pitchFamily="2" charset="77"/>
              </a:rPr>
              <a:t>. JAMA </a:t>
            </a:r>
            <a:r>
              <a:rPr lang="fr-FR" sz="700" dirty="0" err="1">
                <a:solidFill>
                  <a:prstClr val="black"/>
                </a:solidFill>
                <a:latin typeface="Nunito" pitchFamily="2" charset="77"/>
              </a:rPr>
              <a:t>Intern</a:t>
            </a:r>
            <a:r>
              <a:rPr lang="fr-FR" sz="700" dirty="0">
                <a:solidFill>
                  <a:prstClr val="black"/>
                </a:solidFill>
                <a:latin typeface="Nunito" pitchFamily="2" charset="77"/>
              </a:rPr>
              <a:t> Med. 2015:e1–e9 ; (3) </a:t>
            </a:r>
            <a:r>
              <a:rPr lang="fr-FR" sz="700" dirty="0" err="1">
                <a:solidFill>
                  <a:prstClr val="black"/>
                </a:solidFill>
                <a:latin typeface="Nunito" pitchFamily="2" charset="77"/>
              </a:rPr>
              <a:t>Daneman</a:t>
            </a:r>
            <a:r>
              <a:rPr lang="fr-FR" sz="700" dirty="0">
                <a:solidFill>
                  <a:prstClr val="black"/>
                </a:solidFill>
                <a:latin typeface="Nunito" pitchFamily="2" charset="77"/>
              </a:rPr>
              <a:t> N, </a:t>
            </a:r>
            <a:r>
              <a:rPr lang="fr-FR" sz="700" i="1" dirty="0">
                <a:solidFill>
                  <a:prstClr val="black"/>
                </a:solidFill>
                <a:latin typeface="Nunito" pitchFamily="2" charset="77"/>
              </a:rPr>
              <a:t>et al</a:t>
            </a:r>
            <a:r>
              <a:rPr lang="fr-FR" sz="700" dirty="0">
                <a:solidFill>
                  <a:prstClr val="black"/>
                </a:solidFill>
                <a:latin typeface="Nunito" pitchFamily="2" charset="77"/>
              </a:rPr>
              <a:t>. JAMA </a:t>
            </a:r>
            <a:r>
              <a:rPr lang="fr-FR" sz="700" dirty="0" err="1">
                <a:solidFill>
                  <a:prstClr val="black"/>
                </a:solidFill>
                <a:latin typeface="Nunito" pitchFamily="2" charset="77"/>
              </a:rPr>
              <a:t>Intern</a:t>
            </a:r>
            <a:r>
              <a:rPr lang="fr-FR" sz="700" dirty="0">
                <a:solidFill>
                  <a:prstClr val="black"/>
                </a:solidFill>
                <a:latin typeface="Nunito" pitchFamily="2" charset="77"/>
              </a:rPr>
              <a:t> Med. 2013:e1–e10 ; (4) </a:t>
            </a:r>
            <a:r>
              <a:rPr lang="fr-FR" sz="700" dirty="0" err="1">
                <a:solidFill>
                  <a:prstClr val="black"/>
                </a:solidFill>
                <a:latin typeface="Nunito" pitchFamily="2" charset="77"/>
              </a:rPr>
              <a:t>MedQual</a:t>
            </a:r>
            <a:r>
              <a:rPr lang="fr-FR" sz="700" dirty="0">
                <a:solidFill>
                  <a:prstClr val="black"/>
                </a:solidFill>
                <a:latin typeface="Nunito" pitchFamily="2" charset="77"/>
              </a:rPr>
              <a:t> Ville ; (5) Santé publique France. ENP 2024. 2024 ; (6) </a:t>
            </a:r>
            <a:r>
              <a:rPr lang="fr-FR" sz="700" dirty="0" err="1">
                <a:solidFill>
                  <a:prstClr val="black"/>
                </a:solidFill>
                <a:latin typeface="Nunito" pitchFamily="2" charset="77"/>
              </a:rPr>
              <a:t>Fiaux</a:t>
            </a:r>
            <a:r>
              <a:rPr lang="fr-FR" sz="700" dirty="0">
                <a:solidFill>
                  <a:prstClr val="black"/>
                </a:solidFill>
                <a:latin typeface="Nunito" pitchFamily="2" charset="77"/>
              </a:rPr>
              <a:t> E, </a:t>
            </a:r>
            <a:r>
              <a:rPr lang="fr-FR" sz="700" i="1" dirty="0">
                <a:solidFill>
                  <a:prstClr val="black"/>
                </a:solidFill>
                <a:latin typeface="Nunito" pitchFamily="2" charset="77"/>
              </a:rPr>
              <a:t>et al</a:t>
            </a:r>
            <a:r>
              <a:rPr lang="fr-FR" sz="700" dirty="0">
                <a:solidFill>
                  <a:prstClr val="black"/>
                </a:solidFill>
                <a:latin typeface="Nunito" pitchFamily="2" charset="77"/>
              </a:rPr>
              <a:t>. MMI Formation. 2025;4(</a:t>
            </a:r>
            <a:r>
              <a:rPr lang="fr-FR" sz="700" dirty="0" err="1">
                <a:solidFill>
                  <a:prstClr val="black"/>
                </a:solidFill>
                <a:latin typeface="Nunito" pitchFamily="2" charset="77"/>
              </a:rPr>
              <a:t>Suppl</a:t>
            </a:r>
            <a:r>
              <a:rPr lang="fr-FR" sz="700" dirty="0">
                <a:solidFill>
                  <a:prstClr val="black"/>
                </a:solidFill>
                <a:latin typeface="Nunito" pitchFamily="2" charset="77"/>
              </a:rPr>
              <a:t> 2):S111.</a:t>
            </a:r>
            <a:endParaRPr kumimoji="0" lang="fr-FR" sz="7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" pitchFamily="2" charset="77"/>
              <a:ea typeface="+mn-ea"/>
              <a:cs typeface="+mn-cs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321117" y="323485"/>
            <a:ext cx="13509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Logo </a:t>
            </a:r>
            <a:r>
              <a:rPr lang="fr-FR" sz="1400" dirty="0" err="1"/>
              <a:t>CRAtb</a:t>
            </a:r>
            <a:r>
              <a:rPr lang="fr-FR" sz="1400" dirty="0"/>
              <a:t> </a:t>
            </a:r>
          </a:p>
          <a:p>
            <a:pPr algn="ctr"/>
            <a:r>
              <a:rPr lang="fr-FR" sz="1400" dirty="0"/>
              <a:t>/ EMA</a:t>
            </a:r>
          </a:p>
        </p:txBody>
      </p:sp>
      <p:pic>
        <p:nvPicPr>
          <p:cNvPr id="26" name="object 19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846" y="9807190"/>
            <a:ext cx="822880" cy="44843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D90B547-08D2-246B-B251-4CF89BEFA67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84" y="10360656"/>
            <a:ext cx="830066" cy="209701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D149834-2F69-8F4F-69E8-5CD7562ADF11}"/>
              </a:ext>
            </a:extLst>
          </p:cNvPr>
          <p:cNvSpPr/>
          <p:nvPr/>
        </p:nvSpPr>
        <p:spPr>
          <a:xfrm>
            <a:off x="2052219" y="7217542"/>
            <a:ext cx="4903541" cy="404515"/>
          </a:xfrm>
          <a:prstGeom prst="roundRect">
            <a:avLst>
              <a:gd name="adj" fmla="val 8165"/>
            </a:avLst>
          </a:prstGeom>
          <a:solidFill>
            <a:srgbClr val="EB1B6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BCBA2C2-664E-3C3D-6BF4-49C27A9F7237}"/>
              </a:ext>
            </a:extLst>
          </p:cNvPr>
          <p:cNvSpPr txBox="1"/>
          <p:nvPr/>
        </p:nvSpPr>
        <p:spPr>
          <a:xfrm>
            <a:off x="2297390" y="7292496"/>
            <a:ext cx="54674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u="sng" dirty="0">
                <a:latin typeface="Nunito" pitchFamily="2" charset="0"/>
              </a:rPr>
              <a:t>Aucune</a:t>
            </a:r>
            <a:r>
              <a:rPr lang="fr-FR" sz="1100" dirty="0">
                <a:latin typeface="Nunito" pitchFamily="2" charset="0"/>
              </a:rPr>
              <a:t> place pour les FQ et les C3G dans les cystites.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352897F-5552-404D-9904-D2F89176CD30}"/>
              </a:ext>
            </a:extLst>
          </p:cNvPr>
          <p:cNvSpPr txBox="1"/>
          <p:nvPr/>
        </p:nvSpPr>
        <p:spPr>
          <a:xfrm>
            <a:off x="2297390" y="7743444"/>
            <a:ext cx="46583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Nunito" pitchFamily="2" charset="0"/>
              </a:rPr>
              <a:t>Proscrire l’utilisation du </a:t>
            </a:r>
            <a:r>
              <a:rPr lang="fr-FR" sz="1100" dirty="0" err="1">
                <a:latin typeface="Nunito" pitchFamily="2" charset="0"/>
              </a:rPr>
              <a:t>cefixime</a:t>
            </a:r>
            <a:r>
              <a:rPr lang="fr-FR" sz="1100" dirty="0">
                <a:latin typeface="Nunito" pitchFamily="2" charset="0"/>
              </a:rPr>
              <a:t> (mauvaise diffusion tissulaire, sélection de résistance), aussi bien pour l’urinaire que le respiratoire.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95568D27-15C6-5543-AF98-B4538552B7DE}"/>
              </a:ext>
            </a:extLst>
          </p:cNvPr>
          <p:cNvSpPr txBox="1"/>
          <p:nvPr/>
        </p:nvSpPr>
        <p:spPr>
          <a:xfrm>
            <a:off x="2297391" y="8247551"/>
            <a:ext cx="46583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Nunito" pitchFamily="2" charset="0"/>
              </a:rPr>
              <a:t>Attention aux prélèvements urinaires qui peuvent être positifs en raison d’une colonisation urinaire. Abandonner la BU.</a:t>
            </a:r>
          </a:p>
        </p:txBody>
      </p:sp>
      <p:sp>
        <p:nvSpPr>
          <p:cNvPr id="63" name="Rectangle : coins arrondis 62">
            <a:extLst>
              <a:ext uri="{FF2B5EF4-FFF2-40B4-BE49-F238E27FC236}">
                <a16:creationId xmlns:a16="http://schemas.microsoft.com/office/drawing/2014/main" id="{83A885C2-7771-5E0A-8BE9-CFE3BC7B1391}"/>
              </a:ext>
            </a:extLst>
          </p:cNvPr>
          <p:cNvSpPr/>
          <p:nvPr/>
        </p:nvSpPr>
        <p:spPr>
          <a:xfrm>
            <a:off x="2052219" y="8240128"/>
            <a:ext cx="4903541" cy="404515"/>
          </a:xfrm>
          <a:prstGeom prst="roundRect">
            <a:avLst>
              <a:gd name="adj" fmla="val 8165"/>
            </a:avLst>
          </a:prstGeom>
          <a:solidFill>
            <a:srgbClr val="EB1B6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20EE5C3-38CE-94EE-34B3-F9D0AAB9E571}"/>
              </a:ext>
            </a:extLst>
          </p:cNvPr>
          <p:cNvSpPr txBox="1"/>
          <p:nvPr/>
        </p:nvSpPr>
        <p:spPr>
          <a:xfrm>
            <a:off x="2295475" y="8752489"/>
            <a:ext cx="43257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dirty="0">
                <a:latin typeface="Nunito" pitchFamily="2" charset="0"/>
              </a:rPr>
              <a:t>Ajuster la durée d’antibiothérapie dans les infections courantes : 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F97EE0DA-C741-EF6B-7EDE-5526F9263340}"/>
              </a:ext>
            </a:extLst>
          </p:cNvPr>
          <p:cNvSpPr/>
          <p:nvPr/>
        </p:nvSpPr>
        <p:spPr>
          <a:xfrm>
            <a:off x="2433080" y="9084009"/>
            <a:ext cx="341029" cy="30777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latin typeface="Nunito" pitchFamily="2" charset="0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8B70E4CB-7EC2-CBF6-DEC9-7788E9639947}"/>
              </a:ext>
            </a:extLst>
          </p:cNvPr>
          <p:cNvSpPr txBox="1"/>
          <p:nvPr/>
        </p:nvSpPr>
        <p:spPr>
          <a:xfrm>
            <a:off x="2426495" y="9112114"/>
            <a:ext cx="2857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rgbClr val="C00000"/>
                </a:solidFill>
                <a:latin typeface="Nunito" pitchFamily="2" charset="0"/>
              </a:rPr>
              <a:t>5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3C234DF6-6B69-75B7-5985-2644D7F64392}"/>
              </a:ext>
            </a:extLst>
          </p:cNvPr>
          <p:cNvSpPr txBox="1"/>
          <p:nvPr/>
        </p:nvSpPr>
        <p:spPr>
          <a:xfrm>
            <a:off x="2543692" y="9115831"/>
            <a:ext cx="11285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rgbClr val="EB1B60"/>
                </a:solidFill>
                <a:latin typeface="Nunito" pitchFamily="2" charset="0"/>
              </a:rPr>
              <a:t>J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D1B89C73-F5CB-4E18-468D-C80F2C4C5434}"/>
              </a:ext>
            </a:extLst>
          </p:cNvPr>
          <p:cNvSpPr txBox="1"/>
          <p:nvPr/>
        </p:nvSpPr>
        <p:spPr>
          <a:xfrm>
            <a:off x="3045623" y="9046238"/>
            <a:ext cx="24003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Nunito" pitchFamily="2" charset="0"/>
              </a:rPr>
              <a:t>Pneumonie (voire 3 jours)</a:t>
            </a:r>
          </a:p>
          <a:p>
            <a:r>
              <a:rPr lang="fr-FR" sz="1100" dirty="0">
                <a:latin typeface="Nunito" pitchFamily="2" charset="0"/>
              </a:rPr>
              <a:t>Pneumopathie d’inhalation</a:t>
            </a:r>
          </a:p>
          <a:p>
            <a:r>
              <a:rPr lang="fr-FR" sz="1100" dirty="0">
                <a:latin typeface="Nunito" pitchFamily="2" charset="0"/>
              </a:rPr>
              <a:t>Exacerbation de BPCO</a:t>
            </a:r>
          </a:p>
        </p:txBody>
      </p: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77F8FD6F-0B0F-EB69-9B1A-979C32ACDC36}"/>
              </a:ext>
            </a:extLst>
          </p:cNvPr>
          <p:cNvCxnSpPr/>
          <p:nvPr/>
        </p:nvCxnSpPr>
        <p:spPr>
          <a:xfrm>
            <a:off x="3045624" y="9057156"/>
            <a:ext cx="0" cy="5483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>
            <a:extLst>
              <a:ext uri="{FF2B5EF4-FFF2-40B4-BE49-F238E27FC236}">
                <a16:creationId xmlns:a16="http://schemas.microsoft.com/office/drawing/2014/main" id="{A5DF1A6F-28AE-48A8-75FD-854274A2E507}"/>
              </a:ext>
            </a:extLst>
          </p:cNvPr>
          <p:cNvSpPr txBox="1"/>
          <p:nvPr/>
        </p:nvSpPr>
        <p:spPr>
          <a:xfrm>
            <a:off x="5739717" y="9068916"/>
            <a:ext cx="18199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Nunito" pitchFamily="2" charset="0"/>
              </a:rPr>
              <a:t>Cystite (♀ </a:t>
            </a:r>
            <a:r>
              <a:rPr lang="fr-FR" sz="1100" u="sng" dirty="0">
                <a:latin typeface="Nunito" pitchFamily="2" charset="0"/>
              </a:rPr>
              <a:t>et</a:t>
            </a:r>
            <a:r>
              <a:rPr lang="fr-FR" sz="1100" dirty="0">
                <a:latin typeface="Nunito" pitchFamily="2" charset="0"/>
              </a:rPr>
              <a:t> ♂)</a:t>
            </a:r>
          </a:p>
          <a:p>
            <a:r>
              <a:rPr lang="fr-FR" sz="1100" dirty="0">
                <a:latin typeface="Nunito" pitchFamily="2" charset="0"/>
              </a:rPr>
              <a:t>Erysipèle</a:t>
            </a:r>
          </a:p>
        </p:txBody>
      </p: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CBA09E51-A407-3265-B01B-17BF82ACD7A3}"/>
              </a:ext>
            </a:extLst>
          </p:cNvPr>
          <p:cNvCxnSpPr>
            <a:cxnSpLocks/>
          </p:cNvCxnSpPr>
          <p:nvPr/>
        </p:nvCxnSpPr>
        <p:spPr>
          <a:xfrm>
            <a:off x="5723063" y="9076226"/>
            <a:ext cx="0" cy="41181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>
            <a:extLst>
              <a:ext uri="{FF2B5EF4-FFF2-40B4-BE49-F238E27FC236}">
                <a16:creationId xmlns:a16="http://schemas.microsoft.com/office/drawing/2014/main" id="{7D1DC221-70B6-8BF6-642D-9916FF6E793B}"/>
              </a:ext>
            </a:extLst>
          </p:cNvPr>
          <p:cNvSpPr txBox="1"/>
          <p:nvPr/>
        </p:nvSpPr>
        <p:spPr>
          <a:xfrm>
            <a:off x="3069590" y="9779441"/>
            <a:ext cx="18199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Nunito" pitchFamily="2" charset="0"/>
              </a:rPr>
              <a:t>Pyélonéphrite</a:t>
            </a:r>
          </a:p>
        </p:txBody>
      </p: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DA8E7BED-7F9C-5EB2-DE4D-4B422B3277AD}"/>
              </a:ext>
            </a:extLst>
          </p:cNvPr>
          <p:cNvCxnSpPr>
            <a:cxnSpLocks/>
          </p:cNvCxnSpPr>
          <p:nvPr/>
        </p:nvCxnSpPr>
        <p:spPr>
          <a:xfrm>
            <a:off x="3045623" y="9767935"/>
            <a:ext cx="0" cy="26728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56">
            <a:extLst>
              <a:ext uri="{FF2B5EF4-FFF2-40B4-BE49-F238E27FC236}">
                <a16:creationId xmlns:a16="http://schemas.microsoft.com/office/drawing/2014/main" id="{785C009A-A49D-D1E9-3B7D-6C0EB9FEC227}"/>
              </a:ext>
            </a:extLst>
          </p:cNvPr>
          <p:cNvSpPr txBox="1"/>
          <p:nvPr/>
        </p:nvSpPr>
        <p:spPr>
          <a:xfrm>
            <a:off x="5727527" y="9700108"/>
            <a:ext cx="9772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Nunito" pitchFamily="2" charset="0"/>
              </a:rPr>
              <a:t>Prostatite (fébrile)</a:t>
            </a:r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DEE8C245-25CF-231D-ACA6-6A6A8FB75E6E}"/>
              </a:ext>
            </a:extLst>
          </p:cNvPr>
          <p:cNvSpPr/>
          <p:nvPr/>
        </p:nvSpPr>
        <p:spPr>
          <a:xfrm>
            <a:off x="5059495" y="9085582"/>
            <a:ext cx="341029" cy="30777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latin typeface="Nunito" pitchFamily="2" charset="0"/>
            </a:endParaRP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2295D33C-D7D3-877C-6E14-1B6CBC29DCAA}"/>
              </a:ext>
            </a:extLst>
          </p:cNvPr>
          <p:cNvSpPr txBox="1"/>
          <p:nvPr/>
        </p:nvSpPr>
        <p:spPr>
          <a:xfrm>
            <a:off x="5052909" y="9113687"/>
            <a:ext cx="5610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rgbClr val="EB1B60"/>
                </a:solidFill>
                <a:latin typeface="Nunito" pitchFamily="2" charset="0"/>
              </a:rPr>
              <a:t>7 J</a:t>
            </a:r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534F1157-4241-C1BB-64AD-7057D37DCB14}"/>
              </a:ext>
            </a:extLst>
          </p:cNvPr>
          <p:cNvSpPr/>
          <p:nvPr/>
        </p:nvSpPr>
        <p:spPr>
          <a:xfrm>
            <a:off x="2433218" y="9733274"/>
            <a:ext cx="341029" cy="30777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latin typeface="Nunito" pitchFamily="2" charset="0"/>
            </a:endParaRP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E7571533-AF77-5965-8C6E-3B9011118D0C}"/>
              </a:ext>
            </a:extLst>
          </p:cNvPr>
          <p:cNvSpPr txBox="1"/>
          <p:nvPr/>
        </p:nvSpPr>
        <p:spPr>
          <a:xfrm>
            <a:off x="2385840" y="9785186"/>
            <a:ext cx="4783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rgbClr val="EB1B60"/>
                </a:solidFill>
                <a:latin typeface="Nunito" pitchFamily="2" charset="0"/>
              </a:rPr>
              <a:t>10 J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31D9FA45-05C4-9693-7D1B-748C1DE44A4C}"/>
              </a:ext>
            </a:extLst>
          </p:cNvPr>
          <p:cNvSpPr txBox="1"/>
          <p:nvPr/>
        </p:nvSpPr>
        <p:spPr>
          <a:xfrm>
            <a:off x="5232815" y="9114786"/>
            <a:ext cx="56995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00" b="1" dirty="0">
                <a:solidFill>
                  <a:srgbClr val="EB1B60"/>
                </a:solidFill>
                <a:latin typeface="Nunito" pitchFamily="2" charset="0"/>
              </a:rPr>
              <a:t>(max)</a:t>
            </a:r>
            <a:endParaRPr lang="fr-FR" sz="1000" dirty="0"/>
          </a:p>
        </p:txBody>
      </p:sp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E452C152-B9FB-78A5-CCCA-20933DCFDB23}"/>
              </a:ext>
            </a:extLst>
          </p:cNvPr>
          <p:cNvCxnSpPr>
            <a:cxnSpLocks/>
          </p:cNvCxnSpPr>
          <p:nvPr/>
        </p:nvCxnSpPr>
        <p:spPr>
          <a:xfrm>
            <a:off x="5723063" y="9727074"/>
            <a:ext cx="0" cy="30433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Ellipse 71">
            <a:extLst>
              <a:ext uri="{FF2B5EF4-FFF2-40B4-BE49-F238E27FC236}">
                <a16:creationId xmlns:a16="http://schemas.microsoft.com/office/drawing/2014/main" id="{50E9C699-8DAA-26C1-45AE-C00D721D8C10}"/>
              </a:ext>
            </a:extLst>
          </p:cNvPr>
          <p:cNvSpPr/>
          <p:nvPr/>
        </p:nvSpPr>
        <p:spPr>
          <a:xfrm>
            <a:off x="5052909" y="9733274"/>
            <a:ext cx="341029" cy="30777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latin typeface="Nunito" pitchFamily="2" charset="0"/>
            </a:endParaRP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6DDD9B65-CA25-CB24-4754-9CD5305A5DC8}"/>
              </a:ext>
            </a:extLst>
          </p:cNvPr>
          <p:cNvSpPr txBox="1"/>
          <p:nvPr/>
        </p:nvSpPr>
        <p:spPr>
          <a:xfrm>
            <a:off x="5005531" y="9785186"/>
            <a:ext cx="4783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rgbClr val="EB1B60"/>
                </a:solidFill>
                <a:latin typeface="Nunito" pitchFamily="2" charset="0"/>
              </a:rPr>
              <a:t>14 J</a:t>
            </a:r>
          </a:p>
        </p:txBody>
      </p: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F85051CD-877D-5204-A550-DC015B881D4B}"/>
              </a:ext>
            </a:extLst>
          </p:cNvPr>
          <p:cNvCxnSpPr/>
          <p:nvPr/>
        </p:nvCxnSpPr>
        <p:spPr>
          <a:xfrm>
            <a:off x="2047502" y="7105641"/>
            <a:ext cx="0" cy="2935410"/>
          </a:xfrm>
          <a:prstGeom prst="line">
            <a:avLst/>
          </a:prstGeom>
          <a:ln>
            <a:solidFill>
              <a:srgbClr val="EB1B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Ellipse 15">
            <a:extLst>
              <a:ext uri="{FF2B5EF4-FFF2-40B4-BE49-F238E27FC236}">
                <a16:creationId xmlns:a16="http://schemas.microsoft.com/office/drawing/2014/main" id="{E56AB67C-FF5D-65E4-542C-6F9E43E18733}"/>
              </a:ext>
            </a:extLst>
          </p:cNvPr>
          <p:cNvSpPr/>
          <p:nvPr/>
        </p:nvSpPr>
        <p:spPr>
          <a:xfrm>
            <a:off x="1827394" y="7200273"/>
            <a:ext cx="440219" cy="443039"/>
          </a:xfrm>
          <a:prstGeom prst="ellipse">
            <a:avLst/>
          </a:prstGeom>
          <a:solidFill>
            <a:schemeClr val="bg1"/>
          </a:solidFill>
          <a:ln w="19050">
            <a:solidFill>
              <a:srgbClr val="EB1B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167ACF22-EB6A-620F-0650-F4798C366CA3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23933" t="5510" r="21902"/>
          <a:stretch>
            <a:fillRect/>
          </a:stretch>
        </p:blipFill>
        <p:spPr>
          <a:xfrm>
            <a:off x="1954094" y="7273100"/>
            <a:ext cx="216596" cy="326463"/>
          </a:xfrm>
          <a:prstGeom prst="rect">
            <a:avLst/>
          </a:prstGeom>
        </p:spPr>
      </p:pic>
      <p:sp>
        <p:nvSpPr>
          <p:cNvPr id="62" name="Ellipse 61">
            <a:extLst>
              <a:ext uri="{FF2B5EF4-FFF2-40B4-BE49-F238E27FC236}">
                <a16:creationId xmlns:a16="http://schemas.microsoft.com/office/drawing/2014/main" id="{70B21509-3AA1-06C3-B3B3-09F3F02595C2}"/>
              </a:ext>
            </a:extLst>
          </p:cNvPr>
          <p:cNvSpPr/>
          <p:nvPr/>
        </p:nvSpPr>
        <p:spPr>
          <a:xfrm>
            <a:off x="1827640" y="7707197"/>
            <a:ext cx="440219" cy="443039"/>
          </a:xfrm>
          <a:prstGeom prst="ellipse">
            <a:avLst/>
          </a:prstGeom>
          <a:solidFill>
            <a:schemeClr val="bg1"/>
          </a:solidFill>
          <a:ln w="19050">
            <a:solidFill>
              <a:srgbClr val="EB1B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CE18C6F3-C6F5-4B62-D0A7-F64E37385DD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06285" y="7787498"/>
            <a:ext cx="282435" cy="282435"/>
          </a:xfrm>
          <a:prstGeom prst="rect">
            <a:avLst/>
          </a:prstGeom>
        </p:spPr>
      </p:pic>
      <p:sp>
        <p:nvSpPr>
          <p:cNvPr id="64" name="Ellipse 63">
            <a:extLst>
              <a:ext uri="{FF2B5EF4-FFF2-40B4-BE49-F238E27FC236}">
                <a16:creationId xmlns:a16="http://schemas.microsoft.com/office/drawing/2014/main" id="{27FB448F-6CDA-9BDF-4F07-A53E13303CB3}"/>
              </a:ext>
            </a:extLst>
          </p:cNvPr>
          <p:cNvSpPr/>
          <p:nvPr/>
        </p:nvSpPr>
        <p:spPr>
          <a:xfrm>
            <a:off x="1827394" y="8218022"/>
            <a:ext cx="440219" cy="443039"/>
          </a:xfrm>
          <a:prstGeom prst="ellipse">
            <a:avLst/>
          </a:prstGeom>
          <a:solidFill>
            <a:schemeClr val="bg1"/>
          </a:solidFill>
          <a:ln w="19050">
            <a:solidFill>
              <a:srgbClr val="EB1B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1" name="Image 60">
            <a:extLst>
              <a:ext uri="{FF2B5EF4-FFF2-40B4-BE49-F238E27FC236}">
                <a16:creationId xmlns:a16="http://schemas.microsoft.com/office/drawing/2014/main" id="{FF600B50-037C-5F2B-D33E-04A9F7557894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7981" t="21909" r="40845" b="24252"/>
          <a:stretch>
            <a:fillRect/>
          </a:stretch>
        </p:blipFill>
        <p:spPr>
          <a:xfrm>
            <a:off x="1946199" y="8332148"/>
            <a:ext cx="231181" cy="243218"/>
          </a:xfrm>
          <a:prstGeom prst="rect">
            <a:avLst/>
          </a:prstGeom>
        </p:spPr>
      </p:pic>
      <p:sp>
        <p:nvSpPr>
          <p:cNvPr id="75" name="Ellipse 74">
            <a:extLst>
              <a:ext uri="{FF2B5EF4-FFF2-40B4-BE49-F238E27FC236}">
                <a16:creationId xmlns:a16="http://schemas.microsoft.com/office/drawing/2014/main" id="{FF94B18F-871B-6AB6-B477-E2002AA047CE}"/>
              </a:ext>
            </a:extLst>
          </p:cNvPr>
          <p:cNvSpPr/>
          <p:nvPr/>
        </p:nvSpPr>
        <p:spPr>
          <a:xfrm>
            <a:off x="1831290" y="8720488"/>
            <a:ext cx="440219" cy="443039"/>
          </a:xfrm>
          <a:prstGeom prst="ellipse">
            <a:avLst/>
          </a:prstGeom>
          <a:solidFill>
            <a:schemeClr val="bg1"/>
          </a:solidFill>
          <a:ln w="19050">
            <a:solidFill>
              <a:srgbClr val="EB1B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A51E6CF9-20A9-7D2D-6921-328951FED738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27696" t="22772" r="27506" b="27157"/>
          <a:stretch>
            <a:fillRect/>
          </a:stretch>
        </p:blipFill>
        <p:spPr>
          <a:xfrm>
            <a:off x="1929793" y="8805099"/>
            <a:ext cx="243895" cy="27260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DFCACE7-C665-43E6-9863-4C2F7AD71306}"/>
              </a:ext>
            </a:extLst>
          </p:cNvPr>
          <p:cNvSpPr txBox="1"/>
          <p:nvPr/>
        </p:nvSpPr>
        <p:spPr>
          <a:xfrm>
            <a:off x="1556767" y="10360656"/>
            <a:ext cx="36023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Nunito" pitchFamily="2" charset="0"/>
              </a:rPr>
              <a:t>Plus d’information sur paprica-primo.fr </a:t>
            </a:r>
          </a:p>
        </p:txBody>
      </p:sp>
    </p:spTree>
    <p:extLst>
      <p:ext uri="{BB962C8B-B14F-4D97-AF65-F5344CB8AC3E}">
        <p14:creationId xmlns:p14="http://schemas.microsoft.com/office/powerpoint/2010/main" val="316150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1300</TotalTime>
  <Words>545</Words>
  <Application>Microsoft Office PowerPoint</Application>
  <PresentationFormat>Personnalisé</PresentationFormat>
  <Paragraphs>53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9" baseType="lpstr">
      <vt:lpstr>Aptos</vt:lpstr>
      <vt:lpstr>Aptos Display</vt:lpstr>
      <vt:lpstr>Arial</vt:lpstr>
      <vt:lpstr>Nunito</vt:lpstr>
      <vt:lpstr>Nunito Medium</vt:lpstr>
      <vt:lpstr>System Font Regular</vt:lpstr>
      <vt:lpstr>Wingdings</vt:lpstr>
      <vt:lpstr>Office Theme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Nicolas JACQUET</dc:creator>
  <cp:lastModifiedBy>willy Boutfol</cp:lastModifiedBy>
  <cp:revision>33</cp:revision>
  <dcterms:created xsi:type="dcterms:W3CDTF">2025-09-08T15:09:20Z</dcterms:created>
  <dcterms:modified xsi:type="dcterms:W3CDTF">2025-12-23T08:36:04Z</dcterms:modified>
</cp:coreProperties>
</file>